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65" r:id="rId4"/>
    <p:sldId id="264" r:id="rId5"/>
    <p:sldId id="266" r:id="rId6"/>
    <p:sldId id="259" r:id="rId7"/>
    <p:sldId id="260" r:id="rId8"/>
    <p:sldId id="258" r:id="rId9"/>
    <p:sldId id="285" r:id="rId10"/>
    <p:sldId id="284" r:id="rId11"/>
    <p:sldId id="303" r:id="rId12"/>
    <p:sldId id="261" r:id="rId13"/>
    <p:sldId id="287" r:id="rId14"/>
    <p:sldId id="263" r:id="rId15"/>
    <p:sldId id="257" r:id="rId16"/>
    <p:sldId id="267" r:id="rId17"/>
    <p:sldId id="273" r:id="rId18"/>
    <p:sldId id="268" r:id="rId19"/>
    <p:sldId id="262" r:id="rId20"/>
    <p:sldId id="269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70" r:id="rId32"/>
    <p:sldId id="288" r:id="rId33"/>
    <p:sldId id="289" r:id="rId34"/>
    <p:sldId id="302" r:id="rId35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5" autoAdjust="0"/>
    <p:restoredTop sz="99777" autoAdjust="0"/>
  </p:normalViewPr>
  <p:slideViewPr>
    <p:cSldViewPr snapToGrid="0" snapToObjects="1"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2852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6365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888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187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981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236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6372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869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853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1676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9389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0C0F-FB9A-DD46-A11E-9AA5D1EA0700}" type="datetimeFigureOut">
              <a:rPr kumimoji="1" lang="zh-CN" altLang="en-US" smtClean="0"/>
              <a:pPr/>
              <a:t>2015/12/6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69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928671"/>
            <a:ext cx="7815290" cy="2286015"/>
          </a:xfrm>
        </p:spPr>
        <p:txBody>
          <a:bodyPr/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英语国家社会与文化入门</a:t>
            </a:r>
            <a:r>
              <a:rPr lang="en-US" altLang="zh-CN" b="1" dirty="0" smtClean="0"/>
              <a:t>》(</a:t>
            </a:r>
            <a:r>
              <a:rPr lang="zh-CN" altLang="en-US" b="1" dirty="0" smtClean="0"/>
              <a:t>下册）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91821" y="3000372"/>
            <a:ext cx="7366379" cy="300039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Society and Culture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Major English-Speaking Countries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Introduction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(Book Two)</a:t>
            </a:r>
            <a:endParaRPr lang="zh-CN" alt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0723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200" y="1120588"/>
            <a:ext cx="8381999" cy="1165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800" dirty="0" smtClean="0">
                <a:latin typeface="Times New Roman"/>
                <a:cs typeface="Times New Roman"/>
              </a:rPr>
              <a:t>In </a:t>
            </a:r>
            <a:r>
              <a:rPr lang="en-US" altLang="zh-CN" sz="2800" dirty="0">
                <a:latin typeface="Times New Roman"/>
                <a:cs typeface="Times New Roman"/>
              </a:rPr>
              <a:t>1949, the Soviet Union </a:t>
            </a:r>
            <a:r>
              <a:rPr lang="en-US" altLang="zh-CN" sz="2800" dirty="0" smtClean="0">
                <a:latin typeface="Times New Roman"/>
                <a:cs typeface="Times New Roman"/>
              </a:rPr>
              <a:t>exploded </a:t>
            </a:r>
            <a:r>
              <a:rPr lang="en-US" altLang="zh-CN" sz="2800" dirty="0">
                <a:latin typeface="Times New Roman"/>
                <a:cs typeface="Times New Roman"/>
              </a:rPr>
              <a:t>its first atomic </a:t>
            </a:r>
            <a:r>
              <a:rPr lang="en-US" altLang="zh-CN" sz="2800" dirty="0" smtClean="0">
                <a:latin typeface="Times New Roman"/>
                <a:cs typeface="Times New Roman"/>
              </a:rPr>
              <a:t>bomb. </a:t>
            </a:r>
          </a:p>
          <a:p>
            <a:pPr>
              <a:buNone/>
            </a:pPr>
            <a:r>
              <a:rPr lang="en-US" altLang="zh-CN" sz="2800" dirty="0">
                <a:latin typeface="Times New Roman"/>
                <a:cs typeface="Times New Roman"/>
              </a:rPr>
              <a:t>	</a:t>
            </a:r>
            <a:r>
              <a:rPr lang="en-US" altLang="zh-CN" sz="2800" dirty="0" smtClean="0">
                <a:latin typeface="Times New Roman"/>
                <a:cs typeface="Times New Roman"/>
              </a:rPr>
              <a:t>Soon, the </a:t>
            </a:r>
            <a:r>
              <a:rPr lang="en-US" altLang="zh-CN" sz="2800" dirty="0">
                <a:latin typeface="Times New Roman"/>
                <a:cs typeface="Times New Roman"/>
              </a:rPr>
              <a:t>United States </a:t>
            </a:r>
            <a:r>
              <a:rPr lang="en-US" altLang="zh-CN" sz="2800" dirty="0" smtClean="0">
                <a:latin typeface="Times New Roman"/>
                <a:cs typeface="Times New Roman"/>
              </a:rPr>
              <a:t>tested </a:t>
            </a:r>
            <a:r>
              <a:rPr lang="en-US" altLang="zh-CN" sz="2800" dirty="0">
                <a:latin typeface="Times New Roman"/>
                <a:cs typeface="Times New Roman"/>
              </a:rPr>
              <a:t>its </a:t>
            </a:r>
            <a:r>
              <a:rPr lang="en-US" altLang="zh-CN" sz="2800" dirty="0" smtClean="0">
                <a:latin typeface="Times New Roman"/>
                <a:cs typeface="Times New Roman"/>
              </a:rPr>
              <a:t>first </a:t>
            </a:r>
            <a:r>
              <a:rPr lang="en-US" altLang="zh-CN" sz="2800" dirty="0">
                <a:latin typeface="Times New Roman"/>
                <a:cs typeface="Times New Roman"/>
              </a:rPr>
              <a:t>hydrogen bomb in 1952, and the Soviet Union followed in 1953.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endParaRPr lang="zh-CN" altLang="en-US" sz="2800" dirty="0">
              <a:latin typeface="Times New Roman"/>
              <a:cs typeface="Times New Roman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1089" y="27463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None/>
            </a:pPr>
            <a:r>
              <a:rPr lang="en-US" altLang="zh-CN" sz="3200" dirty="0" smtClean="0"/>
              <a:t>	</a:t>
            </a:r>
            <a:r>
              <a:rPr lang="en-US" altLang="zh-CN" sz="4000" dirty="0">
                <a:latin typeface="Times New Roman"/>
                <a:cs typeface="Times New Roman"/>
              </a:rPr>
              <a:t>II. The Arms Race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7199" y="1120588"/>
            <a:ext cx="812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 </a:t>
            </a:r>
            <a:endParaRPr kumimoji="1" lang="zh-CN" altLang="en-US" dirty="0"/>
          </a:p>
        </p:txBody>
      </p:sp>
      <p:pic>
        <p:nvPicPr>
          <p:cNvPr id="5" name="图片 4" descr="RDS-1-in-640x360_m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347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II. The Arms Race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0052"/>
            <a:ext cx="3271652" cy="4226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    </a:t>
            </a:r>
            <a:r>
              <a:rPr lang="en-US" altLang="zh-CN" sz="2400" dirty="0" smtClean="0">
                <a:latin typeface="Times New Roman"/>
                <a:cs typeface="Times New Roman"/>
              </a:rPr>
              <a:t>In 1957, the Soviet Union launched two</a:t>
            </a:r>
            <a:r>
              <a:rPr lang="en-US" altLang="zh-CN" sz="24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Sputniks</a:t>
            </a:r>
            <a:r>
              <a:rPr lang="en-US" altLang="zh-CN" sz="2400" dirty="0" smtClean="0">
                <a:latin typeface="Times New Roman"/>
                <a:cs typeface="Times New Roman"/>
              </a:rPr>
              <a:t> into the orbit,   demonstrating that they had the capability to carry the bombs to the United States.</a:t>
            </a:r>
            <a:r>
              <a:rPr lang="zh-CN" altLang="zh-CN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(Right: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Sputnik 1</a:t>
            </a:r>
            <a:r>
              <a:rPr lang="en-US" altLang="zh-CN" sz="2400" dirty="0" smtClean="0">
                <a:latin typeface="Times New Roman"/>
                <a:cs typeface="Times New Roman"/>
              </a:rPr>
              <a:t>)</a:t>
            </a:r>
            <a:endParaRPr lang="zh-CN" altLang="en-US" sz="2400" dirty="0"/>
          </a:p>
        </p:txBody>
      </p:sp>
      <p:pic>
        <p:nvPicPr>
          <p:cNvPr id="7" name="Content Placeholder 6" descr="Sputnik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94012" y="1900052"/>
            <a:ext cx="3338705" cy="449440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7284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II. The Arms Race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41242" y="1988673"/>
            <a:ext cx="3016155" cy="4376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   </a:t>
            </a:r>
            <a:r>
              <a:rPr lang="en-US" altLang="zh-CN" sz="2800" dirty="0" smtClean="0">
                <a:latin typeface="Times New Roman"/>
                <a:cs typeface="Times New Roman"/>
              </a:rPr>
              <a:t>The Eisenhower</a:t>
            </a:r>
            <a:r>
              <a:rPr lang="en-US" altLang="zh-CN" sz="2800" baseline="300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Administration </a:t>
            </a:r>
            <a:r>
              <a:rPr lang="en-US" altLang="zh-CN" sz="2800" dirty="0">
                <a:latin typeface="Times New Roman"/>
                <a:cs typeface="Times New Roman"/>
              </a:rPr>
              <a:t>and the </a:t>
            </a:r>
            <a:r>
              <a:rPr lang="en-US" altLang="zh-CN" sz="2800" dirty="0" smtClean="0">
                <a:latin typeface="Times New Roman"/>
                <a:cs typeface="Times New Roman"/>
              </a:rPr>
              <a:t>Kennedy</a:t>
            </a:r>
            <a:r>
              <a:rPr lang="en-US" altLang="zh-CN" sz="2800" baseline="30000" dirty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Administration </a:t>
            </a:r>
            <a:r>
              <a:rPr lang="en-US" altLang="zh-CN" sz="2800" dirty="0">
                <a:latin typeface="Times New Roman"/>
                <a:cs typeface="Times New Roman"/>
              </a:rPr>
              <a:t>stepped </a:t>
            </a:r>
            <a:r>
              <a:rPr lang="en-US" altLang="zh-CN" sz="2800" dirty="0" smtClean="0">
                <a:latin typeface="Times New Roman"/>
                <a:cs typeface="Times New Roman"/>
              </a:rPr>
              <a:t>up nuclear </a:t>
            </a:r>
            <a:r>
              <a:rPr lang="en-US" altLang="zh-CN" sz="2800" dirty="0">
                <a:latin typeface="Times New Roman"/>
                <a:cs typeface="Times New Roman"/>
              </a:rPr>
              <a:t>weapons </a:t>
            </a:r>
            <a:r>
              <a:rPr lang="en-US" altLang="zh-CN" sz="2800" dirty="0" smtClean="0">
                <a:latin typeface="Times New Roman"/>
                <a:cs typeface="Times New Roman"/>
              </a:rPr>
              <a:t>production.</a:t>
            </a:r>
          </a:p>
          <a:p>
            <a:endParaRPr kumimoji="1" lang="zh-CN" altLang="en-US" dirty="0"/>
          </a:p>
        </p:txBody>
      </p:sp>
      <p:pic>
        <p:nvPicPr>
          <p:cNvPr id="4" name="图片 3" descr="JFKWHP-AR6180-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88673"/>
            <a:ext cx="5158107" cy="3825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98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225"/>
            <a:ext cx="8229600" cy="1359191"/>
          </a:xfrm>
        </p:spPr>
        <p:txBody>
          <a:bodyPr>
            <a:normAutofit/>
          </a:bodyPr>
          <a:lstStyle/>
          <a:p>
            <a:pPr marL="571500" indent="-571500"/>
            <a:r>
              <a:rPr lang="en-US" altLang="zh-CN" sz="4000" dirty="0">
                <a:latin typeface="Times New Roman"/>
                <a:cs typeface="Times New Roman"/>
              </a:rPr>
              <a:t>II. The Arms Race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6271" y="1816925"/>
            <a:ext cx="2784852" cy="423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Times New Roman"/>
                <a:cs typeface="Times New Roman"/>
              </a:rPr>
              <a:t>By the 1980s, the </a:t>
            </a:r>
            <a:r>
              <a:rPr lang="en-US" altLang="zh-CN" sz="2400" dirty="0" smtClean="0">
                <a:latin typeface="Times New Roman"/>
                <a:cs typeface="Times New Roman"/>
              </a:rPr>
              <a:t>Unites States and the Soviet Union </a:t>
            </a:r>
            <a:r>
              <a:rPr lang="en-US" altLang="zh-CN" sz="2400" dirty="0">
                <a:latin typeface="Times New Roman"/>
                <a:cs typeface="Times New Roman"/>
              </a:rPr>
              <a:t>had more than 50,000 nuclear weapons that could kill the people in the world many times.</a:t>
            </a:r>
            <a:r>
              <a:rPr lang="zh-CN" altLang="zh-CN" sz="2400" dirty="0"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latin typeface="Times New Roman"/>
              <a:cs typeface="Times New Roman"/>
            </a:endParaRPr>
          </a:p>
        </p:txBody>
      </p:sp>
      <p:pic>
        <p:nvPicPr>
          <p:cNvPr id="5" name="图片 4" descr="MK6_TITAN_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8" y="1816925"/>
            <a:ext cx="3752601" cy="4633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82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586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sz="4000" dirty="0">
                <a:latin typeface="Times New Roman"/>
                <a:cs typeface="Times New Roman"/>
              </a:rPr>
              <a:t>III. The Containment Policy</a:t>
            </a:r>
            <a:endParaRPr lang="zh-CN" altLang="zh-CN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28800"/>
            <a:ext cx="2516094" cy="4297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    In 1948,   President </a:t>
            </a:r>
            <a:r>
              <a:rPr lang="en-US" altLang="zh-CN" dirty="0">
                <a:latin typeface="Times New Roman"/>
                <a:cs typeface="Times New Roman"/>
              </a:rPr>
              <a:t>Truman put forward the Truman </a:t>
            </a:r>
            <a:r>
              <a:rPr lang="en-US" altLang="zh-CN" dirty="0" smtClean="0">
                <a:latin typeface="Times New Roman"/>
                <a:cs typeface="Times New Roman"/>
              </a:rPr>
              <a:t>Doctrine  which aimed to contain the former Soviet Union and communism in general.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5" name="图片 4" descr="Tru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21" y="1828800"/>
            <a:ext cx="5143846" cy="4222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879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520"/>
            <a:ext cx="8229600" cy="1036451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III. The Containment Policy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86971"/>
            <a:ext cx="8229600" cy="10909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2800" dirty="0" smtClean="0">
                <a:latin typeface="Times New Roman"/>
                <a:cs typeface="Times New Roman"/>
              </a:rPr>
              <a:t>In </a:t>
            </a:r>
            <a:r>
              <a:rPr lang="en-US" altLang="zh-CN" sz="2800" dirty="0">
                <a:latin typeface="Times New Roman"/>
                <a:cs typeface="Times New Roman"/>
              </a:rPr>
              <a:t>order to contain communism, the United States fought two wars in Asia: the Korean </a:t>
            </a:r>
            <a:r>
              <a:rPr lang="en-US" altLang="zh-CN" sz="2800" dirty="0" smtClean="0">
                <a:latin typeface="Times New Roman"/>
                <a:cs typeface="Times New Roman"/>
              </a:rPr>
              <a:t>War</a:t>
            </a:r>
            <a:r>
              <a:rPr lang="en-US" altLang="zh-CN" sz="2800" baseline="300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and </a:t>
            </a:r>
            <a:r>
              <a:rPr lang="en-US" altLang="zh-CN" sz="2800" dirty="0">
                <a:latin typeface="Times New Roman"/>
                <a:cs typeface="Times New Roman"/>
              </a:rPr>
              <a:t>the Vietnam </a:t>
            </a:r>
            <a:r>
              <a:rPr lang="en-US" altLang="zh-CN" sz="2800" dirty="0" smtClean="0">
                <a:latin typeface="Times New Roman"/>
                <a:cs typeface="Times New Roman"/>
              </a:rPr>
              <a:t>War.</a:t>
            </a:r>
            <a:endParaRPr lang="zh-CN" altLang="zh-CN" sz="2800" dirty="0">
              <a:latin typeface="Times New Roman"/>
              <a:cs typeface="Times New Roman"/>
            </a:endParaRPr>
          </a:p>
          <a:p>
            <a:endParaRPr kumimoji="1" lang="zh-CN" altLang="en-US" dirty="0"/>
          </a:p>
        </p:txBody>
      </p:sp>
      <p:pic>
        <p:nvPicPr>
          <p:cNvPr id="4" name="图片 3" descr="KoreanWar1950-19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0" y="2105025"/>
            <a:ext cx="4438650" cy="4752975"/>
          </a:xfrm>
          <a:prstGeom prst="rect">
            <a:avLst/>
          </a:prstGeom>
        </p:spPr>
      </p:pic>
      <p:pic>
        <p:nvPicPr>
          <p:cNvPr id="5" name="图片 4" descr="887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10" y="2105025"/>
            <a:ext cx="3587937" cy="4752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321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696"/>
            <a:ext cx="8229600" cy="16806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III. The Containment Policy</a:t>
            </a:r>
            <a:endParaRPr kumimoji="1" lang="zh-CN" altLang="en-US" sz="40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1" y="1852551"/>
            <a:ext cx="2845557" cy="466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crisis over Berlin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  1961 caused a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large number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flee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East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Berlin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and East Germany.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order to prevent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flow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talents,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East German government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began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to build a concrete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wall on August 13, 1961,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separating East and West Berlin. </a:t>
            </a:r>
            <a:endParaRPr kumimoji="1"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 descr="0efd539a3c32f30aa2b9055ea9d913b13a736a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06" y="1852551"/>
            <a:ext cx="4863214" cy="4468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835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7074"/>
            <a:ext cx="8229600" cy="1573362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III. The Containment Policy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23906" y="2149434"/>
            <a:ext cx="2802577" cy="4298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latin typeface="Times New Roman"/>
                <a:cs typeface="Times New Roman"/>
              </a:rPr>
              <a:t>During </a:t>
            </a:r>
            <a:r>
              <a:rPr lang="en-US" altLang="zh-CN" sz="2000" dirty="0">
                <a:latin typeface="Times New Roman"/>
                <a:cs typeface="Times New Roman"/>
              </a:rPr>
              <a:t>the Cold </a:t>
            </a:r>
            <a:r>
              <a:rPr lang="en-US" altLang="zh-CN" sz="2000" dirty="0" smtClean="0">
                <a:latin typeface="Times New Roman"/>
                <a:cs typeface="Times New Roman"/>
              </a:rPr>
              <a:t>War, </a:t>
            </a:r>
            <a:r>
              <a:rPr lang="en-US" altLang="zh-CN" sz="2000" dirty="0">
                <a:latin typeface="Times New Roman"/>
                <a:cs typeface="Times New Roman"/>
              </a:rPr>
              <a:t>the United States and the Soviet Union were on the brink of a nuclear war</a:t>
            </a:r>
            <a:r>
              <a:rPr lang="en-US" altLang="zh-CN" sz="20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Times New Roman"/>
                <a:cs typeface="Times New Roman"/>
              </a:rPr>
              <a:t>This </a:t>
            </a:r>
            <a:r>
              <a:rPr lang="en-US" altLang="zh-CN" sz="2000" dirty="0">
                <a:latin typeface="Times New Roman"/>
                <a:cs typeface="Times New Roman"/>
              </a:rPr>
              <a:t>occasion was the Cuban Missile Crisis in </a:t>
            </a:r>
            <a:r>
              <a:rPr lang="en-US" altLang="zh-CN" sz="2000" dirty="0" smtClean="0">
                <a:latin typeface="Times New Roman"/>
                <a:cs typeface="Times New Roman"/>
              </a:rPr>
              <a:t>1962</a:t>
            </a:r>
            <a:r>
              <a:rPr lang="en-US" altLang="zh-CN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when, in </a:t>
            </a:r>
            <a:r>
              <a:rPr lang="en-US" altLang="zh-CN" sz="2000" dirty="0">
                <a:latin typeface="Times New Roman"/>
                <a:cs typeface="Times New Roman"/>
              </a:rPr>
              <a:t>1959, Cuban </a:t>
            </a:r>
            <a:r>
              <a:rPr lang="en-US" altLang="zh-CN" sz="2000" dirty="0" smtClean="0">
                <a:latin typeface="Times New Roman"/>
                <a:cs typeface="Times New Roman"/>
              </a:rPr>
              <a:t>leader Fidel </a:t>
            </a:r>
            <a:r>
              <a:rPr lang="en-US" altLang="zh-CN" sz="2000" dirty="0">
                <a:latin typeface="Times New Roman"/>
                <a:cs typeface="Times New Roman"/>
              </a:rPr>
              <a:t>Castro </a:t>
            </a:r>
            <a:r>
              <a:rPr lang="en-US" altLang="zh-CN" sz="2000" dirty="0" smtClean="0">
                <a:latin typeface="Times New Roman"/>
                <a:cs typeface="Times New Roman"/>
              </a:rPr>
              <a:t>agreed to install Russian ballistic missiles in Cuba.</a:t>
            </a:r>
            <a:r>
              <a:rPr lang="zh-CN" altLang="zh-CN" sz="2000" dirty="0" smtClean="0">
                <a:latin typeface="Times New Roman"/>
                <a:cs typeface="Times New Roman"/>
              </a:rPr>
              <a:t> 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pic>
        <p:nvPicPr>
          <p:cNvPr id="7" name="图片 6" descr="article-2207946-152F65E1000005DC-436_634x3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9435"/>
            <a:ext cx="5040090" cy="3645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329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6675" y="281711"/>
            <a:ext cx="8229600" cy="107719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III. The Containment Policy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65027"/>
            <a:ext cx="2523507" cy="5002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Asia, the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containment policy was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directed against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People’s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Republic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China. </a:t>
            </a: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Paper on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China issued by the State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1949 showed American hostility towards the new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republic.</a:t>
            </a:r>
            <a:r>
              <a:rPr lang="zh-CN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MAP_Domino_The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76" y="1884085"/>
            <a:ext cx="5583635" cy="4136706"/>
          </a:xfrm>
          <a:prstGeom prst="rect">
            <a:avLst/>
          </a:prstGeom>
        </p:spPr>
      </p:pic>
      <p:pic>
        <p:nvPicPr>
          <p:cNvPr id="6" name="图片 4" descr="MAP_Domino_The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76" y="1884085"/>
            <a:ext cx="5583635" cy="4136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11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57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III. The Containment Policy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95613"/>
            <a:ext cx="2844800" cy="4792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After President Nixon took over, he announced </a:t>
            </a:r>
            <a:r>
              <a:rPr lang="en-US" altLang="zh-CN" dirty="0">
                <a:latin typeface="Times New Roman"/>
                <a:cs typeface="Times New Roman"/>
              </a:rPr>
              <a:t>t</a:t>
            </a:r>
            <a:r>
              <a:rPr lang="en-US" altLang="zh-CN" dirty="0" smtClean="0">
                <a:latin typeface="Times New Roman"/>
                <a:cs typeface="Times New Roman"/>
              </a:rPr>
              <a:t>he </a:t>
            </a:r>
            <a:r>
              <a:rPr lang="en-US" altLang="zh-CN" dirty="0">
                <a:latin typeface="Times New Roman"/>
                <a:cs typeface="Times New Roman"/>
              </a:rPr>
              <a:t>Nixon </a:t>
            </a:r>
            <a:r>
              <a:rPr lang="en-US" altLang="zh-CN" dirty="0" smtClean="0">
                <a:latin typeface="Times New Roman"/>
                <a:cs typeface="Times New Roman"/>
              </a:rPr>
              <a:t>Doctrine which stated that </a:t>
            </a:r>
            <a:r>
              <a:rPr lang="en-US" altLang="zh-CN" dirty="0">
                <a:latin typeface="Times New Roman"/>
                <a:cs typeface="Times New Roman"/>
              </a:rPr>
              <a:t>the United States </a:t>
            </a:r>
            <a:r>
              <a:rPr lang="en-US" altLang="zh-CN" dirty="0" smtClean="0">
                <a:latin typeface="Times New Roman"/>
                <a:cs typeface="Times New Roman"/>
              </a:rPr>
              <a:t>would no longer </a:t>
            </a:r>
            <a:r>
              <a:rPr lang="en-US" altLang="zh-CN" dirty="0">
                <a:latin typeface="Times New Roman"/>
                <a:cs typeface="Times New Roman"/>
              </a:rPr>
              <a:t>fight </a:t>
            </a:r>
            <a:r>
              <a:rPr lang="en-US" altLang="zh-CN" dirty="0" smtClean="0">
                <a:latin typeface="Times New Roman"/>
                <a:cs typeface="Times New Roman"/>
              </a:rPr>
              <a:t>the Cold War </a:t>
            </a:r>
            <a:r>
              <a:rPr lang="en-US" altLang="zh-CN" dirty="0">
                <a:latin typeface="Times New Roman"/>
                <a:cs typeface="Times New Roman"/>
              </a:rPr>
              <a:t>in </a:t>
            </a:r>
            <a:r>
              <a:rPr lang="en-US" altLang="zh-CN" dirty="0" smtClean="0">
                <a:latin typeface="Times New Roman"/>
                <a:cs typeface="Times New Roman"/>
              </a:rPr>
              <a:t>Asia with Vietnam War being part of that war,  and that Asian </a:t>
            </a:r>
            <a:r>
              <a:rPr lang="en-US" altLang="zh-CN" dirty="0">
                <a:latin typeface="Times New Roman"/>
                <a:cs typeface="Times New Roman"/>
              </a:rPr>
              <a:t>countries had to do the fighting themselves. </a:t>
            </a:r>
            <a:endParaRPr lang="en-US" altLang="zh-CN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In 1972, Nixon made </a:t>
            </a:r>
            <a:r>
              <a:rPr lang="en-US" altLang="zh-CN" dirty="0">
                <a:latin typeface="Times New Roman"/>
                <a:cs typeface="Times New Roman"/>
              </a:rPr>
              <a:t>a trip to </a:t>
            </a:r>
            <a:r>
              <a:rPr lang="en-US" altLang="zh-CN" dirty="0" smtClean="0">
                <a:latin typeface="Times New Roman"/>
                <a:cs typeface="Times New Roman"/>
              </a:rPr>
              <a:t>China for help to end the war in Vietnam.</a:t>
            </a:r>
            <a:r>
              <a:rPr lang="zh-CN" altLang="zh-CN" dirty="0" smtClean="0">
                <a:latin typeface="Times New Roman"/>
                <a:cs typeface="Times New Roman"/>
              </a:rPr>
              <a:t> 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4" name="图片 3" descr="Nixon_Mao_1972-02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71" y="1495613"/>
            <a:ext cx="5707528" cy="4824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520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8297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i="1" dirty="0" smtClean="0">
                <a:latin typeface="Times New Roman"/>
                <a:cs typeface="Times New Roman"/>
              </a:rPr>
              <a:t>The United States of America</a:t>
            </a:r>
            <a:br>
              <a:rPr lang="en-US" sz="3600" i="1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Unit </a:t>
            </a:r>
            <a:r>
              <a:rPr lang="en-US" altLang="zh-CN" sz="3600" dirty="0" smtClean="0">
                <a:latin typeface="Times New Roman"/>
                <a:cs typeface="Times New Roman"/>
              </a:rPr>
              <a:t>14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zh-CN" altLang="en-US" sz="36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latin typeface="Times New Roman"/>
                <a:cs typeface="Times New Roman"/>
              </a:rPr>
              <a:t>Post-WWII American Foreign Policy</a:t>
            </a:r>
            <a:r>
              <a:rPr lang="zh-CN" altLang="zh-CN" sz="3200" dirty="0">
                <a:latin typeface="Times New Roman"/>
                <a:cs typeface="Times New Roman"/>
              </a:rPr>
              <a:t/>
            </a:r>
            <a:br>
              <a:rPr lang="zh-CN" altLang="zh-CN" sz="3200" dirty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 </a:t>
            </a:r>
            <a:endParaRPr lang="zh-CN" altLang="en-US" dirty="0">
              <a:latin typeface="Times New Roman"/>
              <a:cs typeface="Times New Roman"/>
            </a:endParaRPr>
          </a:p>
        </p:txBody>
      </p:sp>
      <p:pic>
        <p:nvPicPr>
          <p:cNvPr id="4" name="内容占位符 3" descr="美国部分标准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214554"/>
            <a:ext cx="6286544" cy="3915619"/>
          </a:xfrm>
        </p:spPr>
      </p:pic>
    </p:spTree>
    <p:extLst>
      <p:ext uri="{BB962C8B-B14F-4D97-AF65-F5344CB8AC3E}">
        <p14:creationId xmlns="" xmlns:p14="http://schemas.microsoft.com/office/powerpoint/2010/main" val="456018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5461"/>
            <a:ext cx="8229600" cy="139520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IV.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Engagement and Expansion</a:t>
            </a:r>
            <a:endParaRPr lang="zh-CN" altLang="zh-CN" sz="4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47" y="1688725"/>
            <a:ext cx="2971053" cy="4438943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fall of the Berlin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Wall in 1989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regime changes in Eastern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European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countries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and the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disintegration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Soviet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Union at the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end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1991 radically changed the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balance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power in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world. </a:t>
            </a:r>
          </a:p>
          <a:p>
            <a:pPr marL="457200" indent="-457200"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The Cold War came to an end. </a:t>
            </a:r>
            <a:r>
              <a:rPr lang="zh-CN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kumimoji="1" lang="zh-CN" alt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图片 8" descr="Chutemur_Berl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07" y="1839923"/>
            <a:ext cx="6021293" cy="4287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223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IV.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Engagement and Expansion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H="1">
            <a:off x="5533900" y="1439714"/>
            <a:ext cx="2968831" cy="50447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2800" dirty="0" smtClean="0">
                <a:latin typeface="Times New Roman"/>
                <a:cs typeface="Times New Roman"/>
              </a:rPr>
              <a:t>The </a:t>
            </a:r>
            <a:r>
              <a:rPr lang="en-US" altLang="zh-CN" sz="2800" dirty="0">
                <a:latin typeface="Times New Roman"/>
                <a:cs typeface="Times New Roman"/>
              </a:rPr>
              <a:t>goal of the United States global </a:t>
            </a:r>
            <a:r>
              <a:rPr lang="en-US" altLang="zh-CN" sz="2800" dirty="0" smtClean="0">
                <a:latin typeface="Times New Roman"/>
                <a:cs typeface="Times New Roman"/>
              </a:rPr>
              <a:t>strategy is to </a:t>
            </a:r>
            <a:r>
              <a:rPr lang="en-US" altLang="zh-CN" sz="2800" dirty="0">
                <a:latin typeface="Times New Roman"/>
                <a:cs typeface="Times New Roman"/>
              </a:rPr>
              <a:t>maintain American leadership in the </a:t>
            </a:r>
            <a:r>
              <a:rPr lang="en-US" altLang="zh-CN" sz="2800" dirty="0" smtClean="0">
                <a:latin typeface="Times New Roman"/>
                <a:cs typeface="Times New Roman"/>
              </a:rPr>
              <a:t>world, and not </a:t>
            </a:r>
            <a:r>
              <a:rPr lang="en-US" altLang="zh-CN" sz="2800" dirty="0">
                <a:latin typeface="Times New Roman"/>
                <a:cs typeface="Times New Roman"/>
              </a:rPr>
              <a:t>allow any world power or regional power to emerge to challenge American global </a:t>
            </a:r>
            <a:r>
              <a:rPr lang="en-US" altLang="zh-CN" sz="2800" dirty="0" smtClean="0">
                <a:latin typeface="Times New Roman"/>
                <a:cs typeface="Times New Roman"/>
              </a:rPr>
              <a:t>leadership.</a:t>
            </a:r>
            <a:endParaRPr kumimoji="1" lang="zh-CN" alt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图片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3" y="1417638"/>
            <a:ext cx="3918857" cy="5044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8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578"/>
            <a:ext cx="8229600" cy="162261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IV.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Engagement and Expansion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04348"/>
            <a:ext cx="2886636" cy="3926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The Clinton Administration made </a:t>
            </a:r>
            <a:r>
              <a:rPr lang="en-US" altLang="zh-CN" sz="2400" dirty="0">
                <a:latin typeface="Times New Roman"/>
                <a:cs typeface="Times New Roman"/>
              </a:rPr>
              <a:t>national </a:t>
            </a:r>
            <a:r>
              <a:rPr lang="en-US" altLang="zh-CN" sz="2400" dirty="0" smtClean="0">
                <a:latin typeface="Times New Roman"/>
                <a:cs typeface="Times New Roman"/>
              </a:rPr>
              <a:t> security</a:t>
            </a:r>
            <a:r>
              <a:rPr lang="en-US" altLang="zh-CN" sz="2400" dirty="0">
                <a:latin typeface="Times New Roman"/>
                <a:cs typeface="Times New Roman"/>
              </a:rPr>
              <a:t>, </a:t>
            </a:r>
            <a:r>
              <a:rPr lang="en-US" altLang="zh-CN" sz="2400" dirty="0" smtClean="0">
                <a:latin typeface="Times New Roman"/>
                <a:cs typeface="Times New Roman"/>
              </a:rPr>
              <a:t>      economic prosperity </a:t>
            </a:r>
            <a:r>
              <a:rPr lang="en-US" altLang="zh-CN" sz="2400" dirty="0">
                <a:latin typeface="Times New Roman"/>
                <a:cs typeface="Times New Roman"/>
              </a:rPr>
              <a:t>and </a:t>
            </a:r>
            <a:r>
              <a:rPr lang="en-US" altLang="zh-CN" sz="2400" dirty="0" smtClean="0">
                <a:latin typeface="Times New Roman"/>
                <a:cs typeface="Times New Roman"/>
              </a:rPr>
              <a:t>promotion </a:t>
            </a:r>
            <a:r>
              <a:rPr lang="en-US" altLang="zh-CN" sz="2400" dirty="0">
                <a:latin typeface="Times New Roman"/>
                <a:cs typeface="Times New Roman"/>
              </a:rPr>
              <a:t>of </a:t>
            </a:r>
            <a:r>
              <a:rPr lang="en-US" altLang="zh-CN" sz="2400" dirty="0" smtClean="0">
                <a:latin typeface="Times New Roman"/>
                <a:cs typeface="Times New Roman"/>
              </a:rPr>
              <a:t>	 democracy </a:t>
            </a:r>
            <a:r>
              <a:rPr lang="en-US" altLang="zh-CN" sz="2400" dirty="0">
                <a:latin typeface="Times New Roman"/>
                <a:cs typeface="Times New Roman"/>
              </a:rPr>
              <a:t>the </a:t>
            </a:r>
            <a:r>
              <a:rPr lang="en-US" altLang="zh-CN" sz="2400" dirty="0" smtClean="0">
                <a:latin typeface="Times New Roman"/>
                <a:cs typeface="Times New Roman"/>
              </a:rPr>
              <a:t>	 three </a:t>
            </a:r>
            <a:r>
              <a:rPr lang="en-US" altLang="zh-CN" sz="2400" dirty="0">
                <a:latin typeface="Times New Roman"/>
                <a:cs typeface="Times New Roman"/>
              </a:rPr>
              <a:t>pillars of </a:t>
            </a:r>
            <a:r>
              <a:rPr lang="en-US" altLang="zh-CN" sz="2400" dirty="0" smtClean="0">
                <a:latin typeface="Times New Roman"/>
                <a:cs typeface="Times New Roman"/>
              </a:rPr>
              <a:t>	 American </a:t>
            </a:r>
            <a:r>
              <a:rPr lang="en-US" altLang="zh-CN" sz="2400" dirty="0">
                <a:latin typeface="Times New Roman"/>
                <a:cs typeface="Times New Roman"/>
              </a:rPr>
              <a:t>foreign </a:t>
            </a:r>
            <a:r>
              <a:rPr lang="en-US" altLang="zh-CN" sz="2400" dirty="0" smtClean="0">
                <a:latin typeface="Times New Roman"/>
                <a:cs typeface="Times New Roman"/>
              </a:rPr>
              <a:t>	 policy</a:t>
            </a:r>
            <a:r>
              <a:rPr lang="en-US" altLang="zh-CN" sz="2400" dirty="0">
                <a:latin typeface="Times New Roman"/>
                <a:cs typeface="Times New Roman"/>
              </a:rPr>
              <a:t>. </a:t>
            </a:r>
            <a:r>
              <a:rPr lang="en-US" altLang="zh-CN" sz="2400" dirty="0" smtClean="0">
                <a:latin typeface="Times New Roman"/>
                <a:cs typeface="Times New Roman"/>
              </a:rPr>
              <a:t> 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图片 4" descr="OUSROLE_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65" y="2304348"/>
            <a:ext cx="5486400" cy="3310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706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IV.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Engagement and Expansion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9955"/>
            <a:ext cx="8229600" cy="8800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     Engagement </a:t>
            </a:r>
            <a:r>
              <a:rPr lang="en-US" altLang="zh-CN" dirty="0">
                <a:latin typeface="Times New Roman"/>
                <a:cs typeface="Times New Roman"/>
              </a:rPr>
              <a:t>and expansion</a:t>
            </a:r>
            <a:r>
              <a:rPr lang="en-US" altLang="zh-CN" dirty="0" smtClean="0">
                <a:latin typeface="Times New Roman"/>
                <a:cs typeface="Times New Roman"/>
              </a:rPr>
              <a:t>, as its </a:t>
            </a:r>
            <a:r>
              <a:rPr lang="en-US" altLang="zh-CN" dirty="0">
                <a:latin typeface="Times New Roman"/>
                <a:cs typeface="Times New Roman"/>
              </a:rPr>
              <a:t>national </a:t>
            </a:r>
            <a:r>
              <a:rPr lang="en-US" altLang="zh-CN" dirty="0" smtClean="0">
                <a:latin typeface="Times New Roman"/>
                <a:cs typeface="Times New Roman"/>
              </a:rPr>
              <a:t>strategy, means </a:t>
            </a:r>
            <a:r>
              <a:rPr lang="en-US" altLang="zh-CN" dirty="0">
                <a:latin typeface="Times New Roman"/>
                <a:cs typeface="Times New Roman"/>
              </a:rPr>
              <a:t>the United States will take a more active part in world affairs and will more actively promote market economy and American style democracy</a:t>
            </a:r>
            <a:r>
              <a:rPr lang="zh-CN" altLang="zh-CN" dirty="0">
                <a:latin typeface="Times New Roman"/>
                <a:cs typeface="Times New Roman"/>
              </a:rPr>
              <a:t> </a:t>
            </a:r>
          </a:p>
          <a:p>
            <a:endParaRPr kumimoji="1" lang="zh-CN" altLang="en-US" dirty="0"/>
          </a:p>
        </p:txBody>
      </p:sp>
      <p:pic>
        <p:nvPicPr>
          <p:cNvPr id="4" name="图片 3" descr="Bill_Clinton_signing_Naf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7" y="2232561"/>
            <a:ext cx="6718107" cy="4292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702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432"/>
            <a:ext cx="8229600" cy="1143000"/>
          </a:xfrm>
        </p:spPr>
        <p:txBody>
          <a:bodyPr/>
          <a:lstStyle/>
          <a:p>
            <a:r>
              <a:rPr lang="en-US" altLang="zh-CN" sz="4000" dirty="0">
                <a:latin typeface="Times New Roman"/>
                <a:cs typeface="Times New Roman"/>
              </a:rPr>
              <a:t>IV.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Engagement and Expans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018" y="1538942"/>
            <a:ext cx="3369100" cy="4631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Wars that made </a:t>
            </a:r>
            <a:r>
              <a:rPr lang="en-US" altLang="zh-CN" sz="2400" dirty="0">
                <a:latin typeface="Times New Roman"/>
                <a:cs typeface="Times New Roman"/>
              </a:rPr>
              <a:t>the United States the only supper power of the </a:t>
            </a:r>
            <a:r>
              <a:rPr lang="en-US" altLang="zh-CN" sz="2400" dirty="0" smtClean="0">
                <a:latin typeface="Times New Roman"/>
                <a:cs typeface="Times New Roman"/>
              </a:rPr>
              <a:t>world:</a:t>
            </a:r>
            <a:r>
              <a:rPr lang="zh-CN" altLang="zh-CN" sz="2400" dirty="0" smtClean="0"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latin typeface="Times New Roman"/>
              <a:cs typeface="Times New Roman"/>
            </a:endParaRPr>
          </a:p>
          <a:p>
            <a:pPr marL="0" indent="0"/>
            <a:r>
              <a:rPr lang="en-US" altLang="zh-CN" sz="2400" dirty="0" smtClean="0">
                <a:latin typeface="Times New Roman"/>
                <a:cs typeface="Times New Roman"/>
              </a:rPr>
              <a:t> the </a:t>
            </a:r>
            <a:r>
              <a:rPr lang="en-US" altLang="zh-CN" sz="2400" dirty="0">
                <a:latin typeface="Times New Roman"/>
                <a:cs typeface="Times New Roman"/>
              </a:rPr>
              <a:t>first Gulf War against Saddam Hussein of Iraq in </a:t>
            </a:r>
            <a:r>
              <a:rPr lang="en-US" altLang="zh-CN" sz="2400" dirty="0" smtClean="0">
                <a:latin typeface="Times New Roman"/>
                <a:cs typeface="Times New Roman"/>
              </a:rPr>
              <a:t>1991</a:t>
            </a:r>
          </a:p>
          <a:p>
            <a:pPr marL="0" indent="0"/>
            <a:r>
              <a:rPr lang="en-US" altLang="zh-CN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the </a:t>
            </a:r>
            <a:r>
              <a:rPr lang="en-US" altLang="zh-CN" sz="2400" dirty="0">
                <a:latin typeface="Times New Roman"/>
                <a:cs typeface="Times New Roman"/>
              </a:rPr>
              <a:t>44-day </a:t>
            </a:r>
            <a:r>
              <a:rPr lang="en-US" altLang="zh-CN" sz="2400" dirty="0" smtClean="0">
                <a:latin typeface="Times New Roman"/>
                <a:cs typeface="Times New Roman"/>
              </a:rPr>
              <a:t>air war against </a:t>
            </a:r>
            <a:r>
              <a:rPr lang="en-US" altLang="zh-CN" sz="2400" dirty="0">
                <a:latin typeface="Times New Roman"/>
                <a:cs typeface="Times New Roman"/>
              </a:rPr>
              <a:t>the former Yugoslavia in 1999 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图片 4" descr="Gulf_War_Photo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6" y="1299883"/>
            <a:ext cx="4676589" cy="5363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2566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V. American </a:t>
            </a:r>
            <a:r>
              <a:rPr lang="en-US" altLang="zh-CN" sz="4000" dirty="0">
                <a:latin typeface="Times New Roman"/>
                <a:cs typeface="Times New Roman"/>
              </a:rPr>
              <a:t>Foreign Policy after </a:t>
            </a:r>
            <a:r>
              <a:rPr lang="en-US" altLang="zh-CN" sz="4000" dirty="0" smtClean="0">
                <a:latin typeface="Times New Roman"/>
                <a:cs typeface="Times New Roman"/>
              </a:rPr>
              <a:t>9/11</a:t>
            </a:r>
            <a:endParaRPr lang="zh-CN" altLang="zh-CN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H="1">
            <a:off x="6076785" y="1781299"/>
            <a:ext cx="2805957" cy="43448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    On September11</a:t>
            </a:r>
            <a:r>
              <a:rPr lang="en-US" altLang="zh-CN" dirty="0">
                <a:latin typeface="Times New Roman"/>
                <a:cs typeface="Times New Roman"/>
              </a:rPr>
              <a:t>, 2001, terrorists </a:t>
            </a:r>
            <a:r>
              <a:rPr lang="en-US" altLang="zh-CN" dirty="0" smtClean="0">
                <a:latin typeface="Times New Roman"/>
                <a:cs typeface="Times New Roman"/>
              </a:rPr>
              <a:t>hijacked </a:t>
            </a:r>
            <a:r>
              <a:rPr lang="en-US" altLang="zh-CN" dirty="0">
                <a:latin typeface="Times New Roman"/>
                <a:cs typeface="Times New Roman"/>
              </a:rPr>
              <a:t>American passenger planes,  </a:t>
            </a:r>
            <a:r>
              <a:rPr lang="en-US" altLang="zh-CN" dirty="0" smtClean="0">
                <a:latin typeface="Times New Roman"/>
                <a:cs typeface="Times New Roman"/>
              </a:rPr>
              <a:t>and launched two suicidal attacks on New York City and Washington D.C.  </a:t>
            </a:r>
            <a:endParaRPr lang="zh-CN" altLang="zh-CN" dirty="0">
              <a:latin typeface="Times New Roman"/>
              <a:cs typeface="Times New Roman"/>
            </a:endParaRPr>
          </a:p>
          <a:p>
            <a:endParaRPr kumimoji="1" lang="zh-CN" altLang="en-US" dirty="0"/>
          </a:p>
        </p:txBody>
      </p:sp>
      <p:pic>
        <p:nvPicPr>
          <p:cNvPr id="5" name="图片 4" descr="my-life_1993925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299"/>
            <a:ext cx="6076786" cy="3791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92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4755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American Foreign Policy after </a:t>
            </a:r>
            <a:r>
              <a:rPr lang="en-US" altLang="zh-CN" sz="4000" dirty="0" smtClean="0">
                <a:latin typeface="Times New Roman"/>
                <a:cs typeface="Times New Roman"/>
              </a:rPr>
              <a:t>9/11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906" y="2031999"/>
            <a:ext cx="2710329" cy="4631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The Bush Administration responded to the attack by waging a war on terrorism through a coalition of the willing. 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图片 4" descr="d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30" y="2032000"/>
            <a:ext cx="5976470" cy="3944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4317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American Foreign Policy after 9. 11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8024" y="1781299"/>
            <a:ext cx="2814917" cy="434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    </a:t>
            </a:r>
            <a:r>
              <a:rPr lang="en-US" altLang="zh-CN" sz="2600" dirty="0" smtClean="0">
                <a:latin typeface="Times New Roman"/>
                <a:cs typeface="Times New Roman"/>
              </a:rPr>
              <a:t>In October </a:t>
            </a:r>
            <a:r>
              <a:rPr lang="en-US" altLang="zh-CN" sz="2600" dirty="0">
                <a:latin typeface="Times New Roman"/>
                <a:cs typeface="Times New Roman"/>
              </a:rPr>
              <a:t>2001, the United States launched an all round attack on Afghanistan and won a decisive victory in two months’ time.</a:t>
            </a:r>
            <a:r>
              <a:rPr lang="zh-CN" altLang="zh-CN" sz="2600" dirty="0">
                <a:latin typeface="Times New Roman"/>
                <a:cs typeface="Times New Roman"/>
              </a:rPr>
              <a:t> </a:t>
            </a:r>
            <a:endParaRPr kumimoji="1" lang="zh-CN" altLang="en-US" sz="2600" dirty="0">
              <a:latin typeface="Times New Roman"/>
              <a:cs typeface="Times New Roman"/>
            </a:endParaRPr>
          </a:p>
        </p:txBody>
      </p:sp>
      <p:pic>
        <p:nvPicPr>
          <p:cNvPr id="4" name="图片 3" descr="Afghanistan-Troo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41" y="1781299"/>
            <a:ext cx="5695950" cy="3558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8451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American Foreign Policy after 9. 11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8145" y="1959428"/>
            <a:ext cx="2688326" cy="359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In </a:t>
            </a:r>
            <a:r>
              <a:rPr lang="en-US" altLang="zh-CN" sz="2400" dirty="0">
                <a:latin typeface="Times New Roman"/>
                <a:cs typeface="Times New Roman"/>
              </a:rPr>
              <a:t>the State of the Union </a:t>
            </a:r>
            <a:r>
              <a:rPr lang="en-US" altLang="zh-CN" sz="2400" dirty="0" smtClean="0">
                <a:latin typeface="Times New Roman"/>
                <a:cs typeface="Times New Roman"/>
              </a:rPr>
              <a:t>Message </a:t>
            </a:r>
            <a:r>
              <a:rPr lang="en-US" altLang="zh-CN" sz="2400" dirty="0">
                <a:latin typeface="Times New Roman"/>
                <a:cs typeface="Times New Roman"/>
              </a:rPr>
              <a:t>of 2002, President Bush surprised the world by naming Iraq, Iran and North Korea as Axis of Evil.</a:t>
            </a:r>
            <a:r>
              <a:rPr lang="zh-CN" altLang="zh-CN" sz="2400" dirty="0">
                <a:latin typeface="Times New Roman"/>
                <a:cs typeface="Times New Roman"/>
              </a:rPr>
              <a:t> 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图片 3" descr="a865_bush_sept_20_2001_speech_2050081722-73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83" y="1959429"/>
            <a:ext cx="4572000" cy="3571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8249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American Foreign Policy after </a:t>
            </a:r>
            <a:r>
              <a:rPr lang="en-US" altLang="zh-CN" sz="4000" dirty="0" smtClean="0">
                <a:latin typeface="Times New Roman"/>
                <a:cs typeface="Times New Roman"/>
              </a:rPr>
              <a:t>9/11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H="1">
            <a:off x="6353299" y="1792942"/>
            <a:ext cx="2333498" cy="437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The </a:t>
            </a:r>
            <a:r>
              <a:rPr lang="en-US" altLang="zh-CN" sz="2400" dirty="0">
                <a:latin typeface="Times New Roman"/>
                <a:cs typeface="Times New Roman"/>
              </a:rPr>
              <a:t>Bush </a:t>
            </a:r>
            <a:r>
              <a:rPr lang="en-US" altLang="zh-CN" sz="2400" dirty="0" smtClean="0">
                <a:latin typeface="Times New Roman"/>
                <a:cs typeface="Times New Roman"/>
              </a:rPr>
              <a:t>Doctrine, initiated in his speech known as </a:t>
            </a:r>
            <a:r>
              <a:rPr lang="en-US" altLang="zh-CN" sz="2400" dirty="0">
                <a:latin typeface="Times New Roman"/>
                <a:cs typeface="Times New Roman"/>
              </a:rPr>
              <a:t>the strategy of </a:t>
            </a:r>
            <a:r>
              <a:rPr lang="en-US" altLang="zh-CN" sz="2400" dirty="0" smtClean="0">
                <a:latin typeface="Times New Roman"/>
                <a:cs typeface="Times New Roman"/>
              </a:rPr>
              <a:t>preemption at the </a:t>
            </a:r>
            <a:r>
              <a:rPr lang="en-US" altLang="zh-CN" sz="2400" dirty="0">
                <a:latin typeface="Times New Roman"/>
                <a:cs typeface="Times New Roman"/>
              </a:rPr>
              <a:t>West </a:t>
            </a:r>
            <a:r>
              <a:rPr lang="en-US" altLang="zh-CN" sz="2400" dirty="0" smtClean="0">
                <a:latin typeface="Times New Roman"/>
                <a:cs typeface="Times New Roman"/>
              </a:rPr>
              <a:t>Point, by which the U.S. launched the 2</a:t>
            </a:r>
            <a:r>
              <a:rPr lang="en-US" altLang="zh-CN" sz="2400" baseline="30000" dirty="0" smtClean="0">
                <a:latin typeface="Times New Roman"/>
                <a:cs typeface="Times New Roman"/>
              </a:rPr>
              <a:t>nd</a:t>
            </a:r>
            <a:r>
              <a:rPr lang="en-US" altLang="zh-CN" sz="2400" dirty="0" smtClean="0">
                <a:latin typeface="Times New Roman"/>
                <a:cs typeface="Times New Roman"/>
              </a:rPr>
              <a:t> Iraqi War.</a:t>
            </a:r>
            <a:r>
              <a:rPr lang="zh-CN" altLang="zh-CN" sz="2400" dirty="0" smtClean="0">
                <a:latin typeface="Times New Roman"/>
                <a:cs typeface="Times New Roman"/>
              </a:rPr>
              <a:t> </a:t>
            </a:r>
            <a:endParaRPr lang="zh-CN" altLang="zh-CN" sz="2400" dirty="0">
              <a:latin typeface="Times New Roman"/>
              <a:cs typeface="Times New Roman"/>
            </a:endParaRPr>
          </a:p>
        </p:txBody>
      </p:sp>
      <p:pic>
        <p:nvPicPr>
          <p:cNvPr id="5" name="图片 4" descr="UStanks_baghdad_2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42"/>
            <a:ext cx="6066117" cy="4333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06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Quiz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Give the English and a brief explanation for the following:</a:t>
            </a:r>
            <a:endParaRPr lang="zh-CN" altLang="en-US" dirty="0" smtClean="0">
              <a:latin typeface="Times New Roman"/>
              <a:cs typeface="Times New Roman"/>
            </a:endParaRPr>
          </a:p>
          <a:p>
            <a:pPr lvl="0"/>
            <a:r>
              <a:rPr lang="zh-CN" altLang="en-US" dirty="0" smtClean="0"/>
              <a:t>冷战</a:t>
            </a:r>
          </a:p>
          <a:p>
            <a:pPr lvl="0"/>
            <a:r>
              <a:rPr lang="zh-CN" altLang="en-US" dirty="0" smtClean="0"/>
              <a:t>美苏军备竞赛</a:t>
            </a:r>
          </a:p>
          <a:p>
            <a:pPr lvl="0"/>
            <a:r>
              <a:rPr lang="zh-CN" altLang="en-US" dirty="0" smtClean="0"/>
              <a:t>杜鲁门主义</a:t>
            </a:r>
          </a:p>
          <a:p>
            <a:pPr lvl="0"/>
            <a:r>
              <a:rPr lang="zh-CN" altLang="en-US" dirty="0" smtClean="0"/>
              <a:t>遏制政策</a:t>
            </a:r>
          </a:p>
          <a:p>
            <a:pPr lvl="0"/>
            <a:r>
              <a:rPr lang="zh-CN" altLang="en-US" dirty="0" smtClean="0"/>
              <a:t>古巴导弹危机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朝鲜战争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单边主义</a:t>
            </a:r>
            <a:endParaRPr lang="en-US" altLang="zh-CN" dirty="0" smtClean="0"/>
          </a:p>
          <a:p>
            <a:pPr lvl="0"/>
            <a:r>
              <a:rPr lang="zh-CN" altLang="zh-CN" dirty="0" smtClean="0"/>
              <a:t>9</a:t>
            </a:r>
            <a:r>
              <a:rPr lang="en-US" altLang="zh-CN" dirty="0" smtClean="0"/>
              <a:t>/11</a:t>
            </a:r>
            <a:r>
              <a:rPr lang="zh-CN" altLang="en-US" dirty="0" smtClean="0"/>
              <a:t>恐怖袭击</a:t>
            </a:r>
          </a:p>
        </p:txBody>
      </p:sp>
    </p:spTree>
    <p:extLst>
      <p:ext uri="{BB962C8B-B14F-4D97-AF65-F5344CB8AC3E}">
        <p14:creationId xmlns="" xmlns:p14="http://schemas.microsoft.com/office/powerpoint/2010/main" val="2182219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American Foreign Policy after </a:t>
            </a:r>
            <a:r>
              <a:rPr lang="en-US" altLang="zh-CN" sz="4000" dirty="0" smtClean="0">
                <a:latin typeface="Times New Roman"/>
                <a:cs typeface="Times New Roman"/>
              </a:rPr>
              <a:t>9/11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382" y="1613645"/>
            <a:ext cx="3231912" cy="452895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kumimoji="1" lang="en-US" altLang="zh-CN" sz="3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1"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3100" dirty="0" err="1" smtClean="0">
                <a:latin typeface="Times New Roman" pitchFamily="18" charset="0"/>
                <a:cs typeface="Times New Roman" pitchFamily="18" charset="0"/>
              </a:rPr>
              <a:t>Barack</a:t>
            </a:r>
            <a:r>
              <a:rPr kumimoji="1"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3100" dirty="0" err="1" smtClean="0">
                <a:latin typeface="Times New Roman" pitchFamily="18" charset="0"/>
                <a:cs typeface="Times New Roman" pitchFamily="18" charset="0"/>
              </a:rPr>
              <a:t>Obama</a:t>
            </a:r>
            <a:r>
              <a:rPr kumimoji="1" lang="en-US" altLang="zh-CN" sz="3100" dirty="0" smtClean="0">
                <a:latin typeface="Times New Roman" pitchFamily="18" charset="0"/>
                <a:cs typeface="Times New Roman" pitchFamily="18" charset="0"/>
              </a:rPr>
              <a:t> was elected to the White House in 2008. His 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goals of foreign policy were to re-establish </a:t>
            </a:r>
            <a:r>
              <a:rPr lang="en-US" altLang="zh-CN" sz="3100" dirty="0">
                <a:latin typeface="Times New Roman" pitchFamily="18" charset="0"/>
                <a:cs typeface="Times New Roman" pitchFamily="18" charset="0"/>
              </a:rPr>
              <a:t>America’s standing in the world; 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to create </a:t>
            </a:r>
            <a:r>
              <a:rPr lang="en-US" altLang="zh-CN" sz="3100" dirty="0">
                <a:latin typeface="Times New Roman" pitchFamily="18" charset="0"/>
                <a:cs typeface="Times New Roman" pitchFamily="18" charset="0"/>
              </a:rPr>
              <a:t>dialogue with friends, partners and adversaries based on mutual respect; and 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to work </a:t>
            </a:r>
            <a:r>
              <a:rPr lang="en-US" altLang="zh-CN" sz="3100" dirty="0">
                <a:latin typeface="Times New Roman" pitchFamily="18" charset="0"/>
                <a:cs typeface="Times New Roman" pitchFamily="18" charset="0"/>
              </a:rPr>
              <a:t>together in building partnership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28" y="1613646"/>
            <a:ext cx="5468471" cy="4155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6076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4426"/>
            <a:ext cx="8229600" cy="1291236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American Foreign Policy after </a:t>
            </a:r>
            <a:r>
              <a:rPr lang="en-US" altLang="zh-CN" sz="4000" dirty="0" smtClean="0">
                <a:latin typeface="Times New Roman"/>
                <a:cs typeface="Times New Roman"/>
              </a:rPr>
              <a:t>9/11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82" y="1626918"/>
            <a:ext cx="8090201" cy="4275117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Obama went to Europe to attend three summit meetings—the London G20 Financial Summit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NATO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Summit, 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London G20 Financial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Summit;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He met with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Chinese President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Hu Jintao at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London, and agreed to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work together to build a positive, cooperative and comprehensive U.S.-China relationship for the 21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century.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 July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2009, Obama visited Moscow and agreed with Russian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President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Medvedev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to start negotiations on a new START agreement.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Towards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Iraq, Obama announced that “by August 31, 2010, our combat mission in Iraq will end.”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But, in Afghanistan, he decided to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send an additional 30,000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troops.  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="" xmlns:p14="http://schemas.microsoft.com/office/powerpoint/2010/main" val="1455049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 smtClean="0">
                <a:latin typeface="Times New Roman"/>
                <a:cs typeface="Times New Roman"/>
              </a:rPr>
              <a:t>Conclusion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8145" y="1600200"/>
            <a:ext cx="7683336" cy="452596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American foreign policy since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WWII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can be divided into two phases: the first between 1945 and 1991 and the second after 1991. </a:t>
            </a:r>
            <a:endParaRPr lang="en-US" altLang="zh-CN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the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first phase, the basic goal of the foreign policy of the United States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was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to contain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Soviet Union.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the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second phase, the basic goal is to maintain American domination in the world as long as possible and to remake the world in American image.</a:t>
            </a:r>
            <a:r>
              <a:rPr lang="zh-CN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kumimoji="1" lang="zh-CN" alt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896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909859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A. </a:t>
            </a:r>
            <a:r>
              <a:rPr lang="en-US" altLang="zh-CN" sz="3000" dirty="0" smtClean="0">
                <a:latin typeface="Times New Roman"/>
                <a:cs typeface="Times New Roman"/>
              </a:rPr>
              <a:t>How </a:t>
            </a:r>
            <a:r>
              <a:rPr lang="en-US" altLang="zh-CN" sz="3000" dirty="0">
                <a:latin typeface="Times New Roman"/>
                <a:cs typeface="Times New Roman"/>
              </a:rPr>
              <a:t>did the Cold War begin? What role did </a:t>
            </a:r>
            <a:r>
              <a:rPr lang="en-US" altLang="zh-CN" sz="3000" dirty="0" smtClean="0">
                <a:latin typeface="Times New Roman"/>
                <a:cs typeface="Times New Roman"/>
              </a:rPr>
              <a:t>  the U.S. </a:t>
            </a:r>
            <a:r>
              <a:rPr lang="en-US" altLang="zh-CN" sz="3000" dirty="0">
                <a:latin typeface="Times New Roman"/>
                <a:cs typeface="Times New Roman"/>
              </a:rPr>
              <a:t>play in this? </a:t>
            </a:r>
            <a:endParaRPr lang="zh-CN" altLang="zh-CN" sz="3000" dirty="0"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altLang="zh-CN" sz="3000" dirty="0" smtClean="0">
                <a:latin typeface="Times New Roman"/>
                <a:cs typeface="Times New Roman"/>
              </a:rPr>
              <a:t>B. What </a:t>
            </a:r>
            <a:r>
              <a:rPr lang="en-US" altLang="zh-CN" sz="3000" dirty="0">
                <a:latin typeface="Times New Roman"/>
                <a:cs typeface="Times New Roman"/>
              </a:rPr>
              <a:t>is the US containment policy?  Is it successful? Illustrate your point with facts.</a:t>
            </a:r>
            <a:endParaRPr lang="zh-CN" altLang="zh-CN" sz="3000" dirty="0"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altLang="zh-CN" sz="3000" dirty="0" smtClean="0">
                <a:latin typeface="Times New Roman"/>
                <a:cs typeface="Times New Roman"/>
              </a:rPr>
              <a:t>C. What </a:t>
            </a:r>
            <a:r>
              <a:rPr lang="en-US" altLang="zh-CN" sz="3000" dirty="0">
                <a:latin typeface="Times New Roman"/>
                <a:cs typeface="Times New Roman"/>
              </a:rPr>
              <a:t>new strategy did the </a:t>
            </a:r>
            <a:r>
              <a:rPr lang="en-US" altLang="zh-CN" sz="3000" dirty="0" smtClean="0">
                <a:latin typeface="Times New Roman"/>
                <a:cs typeface="Times New Roman"/>
              </a:rPr>
              <a:t>U.S. develop in response to  </a:t>
            </a:r>
            <a:r>
              <a:rPr lang="en-US" altLang="zh-CN" sz="3000" dirty="0">
                <a:latin typeface="Times New Roman"/>
                <a:cs typeface="Times New Roman"/>
              </a:rPr>
              <a:t>great </a:t>
            </a:r>
            <a:r>
              <a:rPr lang="en-US" altLang="zh-CN" sz="3000" dirty="0" smtClean="0">
                <a:latin typeface="Times New Roman"/>
                <a:cs typeface="Times New Roman"/>
              </a:rPr>
              <a:t>changes in the world since the </a:t>
            </a:r>
            <a:r>
              <a:rPr lang="en-US" altLang="zh-CN" sz="3000" dirty="0">
                <a:latin typeface="Times New Roman"/>
                <a:cs typeface="Times New Roman"/>
              </a:rPr>
              <a:t>late </a:t>
            </a:r>
            <a:r>
              <a:rPr lang="en-US" altLang="zh-CN" sz="3000" dirty="0" smtClean="0">
                <a:latin typeface="Times New Roman"/>
                <a:cs typeface="Times New Roman"/>
              </a:rPr>
              <a:t>1980s? </a:t>
            </a:r>
            <a:endParaRPr lang="zh-CN" altLang="zh-CN" sz="3000" dirty="0"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altLang="zh-CN" sz="3000" dirty="0" smtClean="0">
                <a:latin typeface="Times New Roman"/>
                <a:cs typeface="Times New Roman"/>
              </a:rPr>
              <a:t>D. How </a:t>
            </a:r>
            <a:r>
              <a:rPr lang="en-US" altLang="zh-CN" sz="3000" dirty="0">
                <a:latin typeface="Times New Roman"/>
                <a:cs typeface="Times New Roman"/>
              </a:rPr>
              <a:t>did the world respond to the Sept. 11 terrorist attack</a:t>
            </a:r>
            <a:r>
              <a:rPr lang="en-US" altLang="zh-CN" sz="3000" dirty="0" smtClean="0">
                <a:latin typeface="Times New Roman"/>
                <a:cs typeface="Times New Roman"/>
              </a:rPr>
              <a:t>?</a:t>
            </a:r>
            <a:r>
              <a:rPr lang="en-US" altLang="zh-CN" sz="3000" dirty="0">
                <a:latin typeface="Times New Roman"/>
                <a:cs typeface="Times New Roman"/>
              </a:rPr>
              <a:t> What </a:t>
            </a:r>
            <a:r>
              <a:rPr lang="en-US" altLang="zh-CN" sz="3000" dirty="0" smtClean="0">
                <a:latin typeface="Times New Roman"/>
                <a:cs typeface="Times New Roman"/>
              </a:rPr>
              <a:t>is the </a:t>
            </a:r>
            <a:r>
              <a:rPr lang="en-US" altLang="zh-CN" sz="3000" dirty="0">
                <a:latin typeface="Times New Roman"/>
                <a:cs typeface="Times New Roman"/>
              </a:rPr>
              <a:t>Bush Doctrine?</a:t>
            </a:r>
            <a:endParaRPr lang="zh-CN" altLang="zh-CN" sz="3000" dirty="0"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altLang="zh-CN" sz="3000" dirty="0" smtClean="0">
                <a:latin typeface="Times New Roman"/>
                <a:cs typeface="Times New Roman"/>
              </a:rPr>
              <a:t>E. How </a:t>
            </a:r>
            <a:r>
              <a:rPr lang="en-US" altLang="zh-CN" sz="3000" dirty="0">
                <a:latin typeface="Times New Roman"/>
                <a:cs typeface="Times New Roman"/>
              </a:rPr>
              <a:t>do you evaluate the foreign policy pursued by the Obama Administration? </a:t>
            </a:r>
            <a:endParaRPr lang="zh-CN" altLang="zh-CN"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184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581904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Batang" pitchFamily="18" charset="-127"/>
                <a:ea typeface="Batang" pitchFamily="18" charset="-127"/>
              </a:rPr>
              <a:t>The End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43182"/>
            <a:ext cx="8186766" cy="3681418"/>
          </a:xfrm>
        </p:spPr>
        <p:txBody>
          <a:bodyPr/>
          <a:lstStyle/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zh-CN" altLang="en-US" sz="3600" b="1" dirty="0" smtClean="0">
                <a:latin typeface="+mj-ea"/>
                <a:ea typeface="+mj-ea"/>
              </a:rPr>
              <a:t>高等教育出版社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CN" sz="24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en-US" altLang="zh-CN" sz="2400" b="1" dirty="0" smtClean="0">
                <a:latin typeface="+mj-ea"/>
                <a:ea typeface="+mj-ea"/>
              </a:rPr>
              <a:t>2015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83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6428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Focal Points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7286"/>
            <a:ext cx="8229600" cy="461887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Beginning of the Cold War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Arms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Race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Cuban Missile Crisis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Korean War and the relations between the United States and China 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Containment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Policy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Engagement and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Expansion</a:t>
            </a:r>
          </a:p>
          <a:p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Unilateralim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American Foreign Policy after September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Bush Administration’s foreign policy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Obama Administration’s foreign policy  </a:t>
            </a:r>
          </a:p>
          <a:p>
            <a:endParaRPr lang="en-US" altLang="zh-CN" b="1" dirty="0" smtClean="0">
              <a:latin typeface="Times New Roman"/>
              <a:cs typeface="Times New Roman"/>
            </a:endParaRPr>
          </a:p>
          <a:p>
            <a:endParaRPr lang="zh-CN" altLang="zh-CN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58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The Unit Is Divided into Five Sections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I. The </a:t>
            </a:r>
            <a:r>
              <a:rPr lang="en-US" altLang="zh-CN" dirty="0">
                <a:latin typeface="Times New Roman"/>
                <a:cs typeface="Times New Roman"/>
              </a:rPr>
              <a:t>Beginning of the Cold War</a:t>
            </a:r>
            <a:endParaRPr lang="zh-CN" altLang="zh-CN" dirty="0">
              <a:latin typeface="Times New Roman"/>
              <a:cs typeface="Times New Roman"/>
            </a:endParaRPr>
          </a:p>
          <a:p>
            <a:pPr marL="571500" indent="-57150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II. The Arms Race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III. The Containment Policy</a:t>
            </a:r>
            <a:endParaRPr lang="zh-CN" altLang="zh-CN" dirty="0">
              <a:latin typeface="Times New Roman"/>
              <a:cs typeface="Times New Roman"/>
            </a:endParaRPr>
          </a:p>
          <a:p>
            <a:pPr marL="571500" indent="-57150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IV. </a:t>
            </a:r>
            <a:r>
              <a:rPr lang="en-US" altLang="zh-CN" dirty="0">
                <a:latin typeface="Times New Roman"/>
                <a:cs typeface="Times New Roman"/>
              </a:rPr>
              <a:t>Engagement and Expansion</a:t>
            </a:r>
            <a:endParaRPr lang="zh-CN" altLang="zh-CN" dirty="0">
              <a:latin typeface="Times New Roman"/>
              <a:cs typeface="Times New Roman"/>
            </a:endParaRPr>
          </a:p>
          <a:p>
            <a:pPr marL="571500" indent="-57150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V. </a:t>
            </a:r>
            <a:r>
              <a:rPr lang="en-US" altLang="zh-CN" dirty="0">
                <a:latin typeface="Times New Roman"/>
                <a:cs typeface="Times New Roman"/>
              </a:rPr>
              <a:t>American Foreign Policy after September 11</a:t>
            </a:r>
            <a:endParaRPr lang="zh-CN" altLang="zh-CN" dirty="0">
              <a:latin typeface="Times New Roman"/>
              <a:cs typeface="Times New Roman"/>
            </a:endParaRPr>
          </a:p>
          <a:p>
            <a:pPr marL="571500" indent="-571500">
              <a:buNone/>
            </a:pPr>
            <a:endParaRPr lang="zh-CN" alt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56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>
                <a:latin typeface="Times New Roman"/>
                <a:cs typeface="Times New Roman"/>
              </a:rPr>
              <a:t>I. The Beginning of the Cold War</a:t>
            </a:r>
            <a:endParaRPr lang="zh-CN" altLang="zh-CN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AutoNum type="alphaUcPeriod"/>
            </a:pPr>
            <a:r>
              <a:rPr lang="en-US" altLang="zh-CN" sz="2800" dirty="0" smtClean="0">
                <a:latin typeface="Times New Roman"/>
                <a:cs typeface="Times New Roman"/>
              </a:rPr>
              <a:t>The United States emerged from WWII as a super power</a:t>
            </a:r>
          </a:p>
          <a:p>
            <a:pPr marL="514350" indent="-514350"/>
            <a:r>
              <a:rPr lang="en-US" altLang="zh-CN" dirty="0" smtClean="0">
                <a:latin typeface="Times New Roman"/>
                <a:cs typeface="Times New Roman"/>
              </a:rPr>
              <a:t>as </a:t>
            </a:r>
            <a:r>
              <a:rPr lang="en-US" altLang="zh-CN" dirty="0">
                <a:latin typeface="Times New Roman"/>
                <a:cs typeface="Times New Roman"/>
              </a:rPr>
              <a:t>the sole possessor of atomic </a:t>
            </a:r>
            <a:r>
              <a:rPr lang="en-US" altLang="zh-CN" dirty="0" smtClean="0">
                <a:latin typeface="Times New Roman"/>
                <a:cs typeface="Times New Roman"/>
              </a:rPr>
              <a:t>bombs;</a:t>
            </a:r>
            <a:r>
              <a:rPr lang="zh-CN" altLang="zh-CN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 </a:t>
            </a:r>
          </a:p>
          <a:p>
            <a:pPr marL="514350" indent="-514350"/>
            <a:r>
              <a:rPr lang="en-US" altLang="zh-CN" dirty="0" smtClean="0">
                <a:latin typeface="Times New Roman"/>
                <a:cs typeface="Times New Roman"/>
              </a:rPr>
              <a:t>as the wealthiest nation on earth;  </a:t>
            </a:r>
          </a:p>
          <a:p>
            <a:pPr marL="514350" indent="-514350"/>
            <a:r>
              <a:rPr lang="en-US" altLang="zh-CN" dirty="0" smtClean="0">
                <a:latin typeface="Times New Roman"/>
                <a:cs typeface="Times New Roman"/>
              </a:rPr>
              <a:t>as the most productive nation on earth;</a:t>
            </a:r>
          </a:p>
          <a:p>
            <a:pPr marL="514350" indent="-514350"/>
            <a:r>
              <a:rPr lang="en-US" altLang="zh-CN" dirty="0" smtClean="0">
                <a:latin typeface="Times New Roman"/>
                <a:cs typeface="Times New Roman"/>
              </a:rPr>
              <a:t>as the leader of the “free world” and to dominate the post-war world order;</a:t>
            </a:r>
          </a:p>
          <a:p>
            <a:pPr marL="514350" indent="-514350"/>
            <a:r>
              <a:rPr lang="en-US" altLang="zh-CN" dirty="0" smtClean="0">
                <a:latin typeface="Times New Roman"/>
                <a:cs typeface="Times New Roman"/>
              </a:rPr>
              <a:t>b</a:t>
            </a:r>
            <a:r>
              <a:rPr lang="en-US" altLang="zh-CN" dirty="0" smtClean="0">
                <a:latin typeface="Times New Roman"/>
                <a:cs typeface="Times New Roman"/>
              </a:rPr>
              <a:t>ut </a:t>
            </a:r>
            <a:r>
              <a:rPr lang="en-US" altLang="zh-CN" dirty="0" smtClean="0">
                <a:latin typeface="Times New Roman"/>
                <a:cs typeface="Times New Roman"/>
              </a:rPr>
              <a:t>with a head-on collision with the former Soviet Union, who resisted U.S. effort in this regard. </a:t>
            </a:r>
            <a:endParaRPr lang="zh-CN" alt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01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I. The Beginning of the Cold War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600199"/>
            <a:ext cx="8229600" cy="49953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United States emerged from WWII as a super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power.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Yalta_Conference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64" y="2596776"/>
            <a:ext cx="5003800" cy="386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791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I. The Beginning of the Cold War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601133"/>
          </a:xfrm>
        </p:spPr>
        <p:txBody>
          <a:bodyPr/>
          <a:lstStyle/>
          <a:p>
            <a:pPr>
              <a:buNone/>
            </a:pPr>
            <a:r>
              <a:rPr kumimoji="1" lang="en-US" altLang="zh-CN" sz="2400" dirty="0" smtClean="0">
                <a:latin typeface="Times New Roman" pitchFamily="18" charset="0"/>
                <a:cs typeface="Times New Roman" pitchFamily="18" charset="0"/>
              </a:rPr>
              <a:t>The Cold War as a Battle of Ideologie</a:t>
            </a:r>
            <a:r>
              <a:rPr kumimoji="1"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kumimoji="1"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old-war-2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6" y="2018771"/>
            <a:ext cx="8102600" cy="4839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752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661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I. The Beginning of the Cold War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827584" y="1189615"/>
            <a:ext cx="7355160" cy="10814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600" dirty="0" smtClean="0">
                <a:latin typeface="Times New Roman"/>
                <a:cs typeface="Times New Roman"/>
              </a:rPr>
              <a:t>The </a:t>
            </a:r>
            <a:r>
              <a:rPr lang="en-US" altLang="zh-CN" sz="2600" dirty="0">
                <a:latin typeface="Times New Roman"/>
                <a:cs typeface="Times New Roman"/>
              </a:rPr>
              <a:t>North Atlantic Treaty Organization (NATO</a:t>
            </a:r>
            <a:r>
              <a:rPr lang="en-US" altLang="zh-CN" sz="2600" dirty="0" smtClean="0">
                <a:latin typeface="Times New Roman"/>
                <a:cs typeface="Times New Roman"/>
              </a:rPr>
              <a:t>) </a:t>
            </a:r>
            <a:r>
              <a:rPr lang="en-US" altLang="zh-CN" sz="2600" dirty="0">
                <a:latin typeface="Times New Roman"/>
                <a:cs typeface="Times New Roman"/>
              </a:rPr>
              <a:t>in 1949 and the Warsaw </a:t>
            </a:r>
            <a:r>
              <a:rPr lang="en-US" altLang="zh-CN" sz="2600" dirty="0" smtClean="0">
                <a:latin typeface="Times New Roman"/>
                <a:cs typeface="Times New Roman"/>
              </a:rPr>
              <a:t>Pact</a:t>
            </a:r>
            <a:r>
              <a:rPr lang="en-US" altLang="zh-CN" sz="2600" baseline="30000" dirty="0">
                <a:latin typeface="Times New Roman"/>
                <a:cs typeface="Times New Roman"/>
              </a:rPr>
              <a:t> </a:t>
            </a:r>
            <a:r>
              <a:rPr lang="en-US" altLang="zh-CN" sz="2600" dirty="0" smtClean="0">
                <a:latin typeface="Times New Roman"/>
                <a:cs typeface="Times New Roman"/>
              </a:rPr>
              <a:t>in </a:t>
            </a:r>
            <a:r>
              <a:rPr lang="en-US" altLang="zh-CN" sz="2600" dirty="0">
                <a:latin typeface="Times New Roman"/>
                <a:cs typeface="Times New Roman"/>
              </a:rPr>
              <a:t>1955 split the world into two military </a:t>
            </a:r>
            <a:r>
              <a:rPr lang="en-US" altLang="zh-CN" sz="2600" dirty="0" smtClean="0">
                <a:latin typeface="Times New Roman"/>
                <a:cs typeface="Times New Roman"/>
              </a:rPr>
              <a:t>blocs.</a:t>
            </a:r>
            <a:endParaRPr lang="zh-CN" altLang="zh-CN" sz="2600" dirty="0">
              <a:latin typeface="Times New Roman"/>
              <a:cs typeface="Times New Roman"/>
            </a:endParaRPr>
          </a:p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1426724" y="2871134"/>
            <a:ext cx="5879511" cy="2000904"/>
          </a:xfrm>
        </p:spPr>
        <p:txBody>
          <a:bodyPr>
            <a:normAutofit fontScale="92500" lnSpcReduction="10000"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6" name="图片 5" descr="NATO-vs-WP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941"/>
            <a:ext cx="4676588" cy="3780118"/>
          </a:xfrm>
          <a:prstGeom prst="rect">
            <a:avLst/>
          </a:prstGeom>
        </p:spPr>
      </p:pic>
      <p:pic>
        <p:nvPicPr>
          <p:cNvPr id="7" name="图片 6" descr="3904786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88" y="2554941"/>
            <a:ext cx="4467412" cy="3780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320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8983</TotalTime>
  <Words>1415</Words>
  <Application>Microsoft Macintosh PowerPoint</Application>
  <PresentationFormat>On-screen Show (4:3)</PresentationFormat>
  <Paragraphs>118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主题</vt:lpstr>
      <vt:lpstr>《英语国家社会与文化入门》(下册）</vt:lpstr>
      <vt:lpstr> The United States of America Unit 14  Post-WWII American Foreign Policy  </vt:lpstr>
      <vt:lpstr>Quiz</vt:lpstr>
      <vt:lpstr>Focal Points</vt:lpstr>
      <vt:lpstr>The Unit Is Divided into Five Sections</vt:lpstr>
      <vt:lpstr>I. The Beginning of the Cold War</vt:lpstr>
      <vt:lpstr>I. The Beginning of the Cold War</vt:lpstr>
      <vt:lpstr>I. The Beginning of the Cold War</vt:lpstr>
      <vt:lpstr>I. The Beginning of the Cold War</vt:lpstr>
      <vt:lpstr> </vt:lpstr>
      <vt:lpstr>II. The Arms Race</vt:lpstr>
      <vt:lpstr>II. The Arms Race</vt:lpstr>
      <vt:lpstr>II. The Arms Race </vt:lpstr>
      <vt:lpstr>III. The Containment Policy</vt:lpstr>
      <vt:lpstr>III. The Containment Policy</vt:lpstr>
      <vt:lpstr>III. The Containment Policy</vt:lpstr>
      <vt:lpstr>III. The Containment Policy</vt:lpstr>
      <vt:lpstr>III. The Containment Policy</vt:lpstr>
      <vt:lpstr>III. The Containment Policy</vt:lpstr>
      <vt:lpstr>IV. Engagement and Expansion</vt:lpstr>
      <vt:lpstr>IV. Engagement and Expansion</vt:lpstr>
      <vt:lpstr>IV. Engagement and Expansion</vt:lpstr>
      <vt:lpstr>IV. Engagement and Expansion</vt:lpstr>
      <vt:lpstr>IV. Engagement and Expansion</vt:lpstr>
      <vt:lpstr>V. American Foreign Policy after 9/11</vt:lpstr>
      <vt:lpstr>V. American Foreign Policy after 9/11</vt:lpstr>
      <vt:lpstr>V. American Foreign Policy after 9. 11</vt:lpstr>
      <vt:lpstr>V. American Foreign Policy after 9. 11</vt:lpstr>
      <vt:lpstr>V. American Foreign Policy after 9/11</vt:lpstr>
      <vt:lpstr>V. American Foreign Policy after 9/11</vt:lpstr>
      <vt:lpstr>V. American Foreign Policy after 9/11</vt:lpstr>
      <vt:lpstr>Conclusion</vt:lpstr>
      <vt:lpstr>Questions for Discussion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《英语国家社会与文化入门》(下册）</dc:title>
  <dc:creator>a</dc:creator>
  <cp:lastModifiedBy>Wang</cp:lastModifiedBy>
  <cp:revision>163</cp:revision>
  <dcterms:created xsi:type="dcterms:W3CDTF">2014-12-11T18:48:39Z</dcterms:created>
  <dcterms:modified xsi:type="dcterms:W3CDTF">2015-12-06T23:29:31Z</dcterms:modified>
</cp:coreProperties>
</file>